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0" r:id="rId4"/>
    <p:sldId id="259" r:id="rId5"/>
    <p:sldId id="261" r:id="rId6"/>
    <p:sldId id="263" r:id="rId7"/>
    <p:sldId id="266" r:id="rId8"/>
    <p:sldId id="267" r:id="rId9"/>
    <p:sldId id="268" r:id="rId10"/>
    <p:sldId id="269" r:id="rId11"/>
    <p:sldId id="272" r:id="rId12"/>
    <p:sldId id="27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33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Slid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B9E5210-7537-8745-AF3F-3498DC719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34250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7" name="UoC_BrandTexture_Expressive_RGB-02.png">
            <a:extLst>
              <a:ext uri="{FF2B5EF4-FFF2-40B4-BE49-F238E27FC236}">
                <a16:creationId xmlns:a16="http://schemas.microsoft.com/office/drawing/2014/main" id="{A2F8282D-2393-4047-A61A-917F90B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1" t="50833" r="57037" b="5317"/>
          <a:stretch/>
        </p:blipFill>
        <p:spPr>
          <a:xfrm>
            <a:off x="4332494" y="-4923"/>
            <a:ext cx="7901756" cy="6867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oC Logo" descr="University of Cambridge logo">
            <a:extLst>
              <a:ext uri="{FF2B5EF4-FFF2-40B4-BE49-F238E27FC236}">
                <a16:creationId xmlns:a16="http://schemas.microsoft.com/office/drawing/2014/main" id="{6423FB5A-1071-9049-8287-C474766FB5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6" y="533421"/>
            <a:ext cx="2033103" cy="4259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AAADA-AA24-4946-BBFE-9833FBDD3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685" y="2118167"/>
            <a:ext cx="3782811" cy="30237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7428617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UoC_BrandTexture_SingleColour_RGB_UoC_SingleColour_LCB_CMYK.png">
            <a:extLst>
              <a:ext uri="{FF2B5EF4-FFF2-40B4-BE49-F238E27FC236}">
                <a16:creationId xmlns:a16="http://schemas.microsoft.com/office/drawing/2014/main" id="{44999B7E-16E8-0742-A2A3-D0B7F702F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850"/>
          </a:blip>
          <a:srcRect l="12918" t="25286" r="29386" b="24908"/>
          <a:stretch/>
        </p:blipFill>
        <p:spPr>
          <a:xfrm>
            <a:off x="1184" y="937780"/>
            <a:ext cx="12190816" cy="59202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646" y="1253626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646" y="2178049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68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272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065C0809-6A97-EBE0-FD9C-995393E2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5131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8C8D0E6-7CA0-944A-80AE-991748573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5" y="2178049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804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1120" y="2178047"/>
            <a:ext cx="3187783" cy="31877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7F390-2DFF-744F-B88F-0E97162C00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5595938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4D0458-1265-7643-95E0-C392EAAE3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8129" y="5595370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3D48A8-589B-3842-B4CF-7AE99F8DA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1203" y="5595370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E6D3D66-7DEC-DC8C-F1DA-0943319F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3267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Sq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8">
            <a:extLst>
              <a:ext uri="{FF2B5EF4-FFF2-40B4-BE49-F238E27FC236}">
                <a16:creationId xmlns:a16="http://schemas.microsoft.com/office/drawing/2014/main" id="{51FE957B-DC2F-C645-B3B8-38BE13F4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5" y="2178049"/>
            <a:ext cx="2513223" cy="25132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80292" y="2172388"/>
            <a:ext cx="2513223" cy="25132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172388"/>
            <a:ext cx="2513223" cy="25132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7F390-2DFF-744F-B88F-0E97162C00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585" y="4988521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1708" y="2172388"/>
            <a:ext cx="2513223" cy="25132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01B8C1E-737F-A740-B096-E01D3482F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0292" y="4988521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2E678A4-D6E3-A847-8B5D-7850F16E01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977199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29EFBF3-4EFE-CC47-A427-3108309CFB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1708" y="4977199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C85215F9-06FE-B026-AAD1-9E8E0B9D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818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468ACB1-684A-B440-8C87-363567574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6" y="2232024"/>
            <a:ext cx="2236307" cy="22363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00893" y="2234206"/>
            <a:ext cx="2236307" cy="22363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7200" y="2234206"/>
            <a:ext cx="2236307" cy="22363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3507" y="2234205"/>
            <a:ext cx="2236307" cy="22363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B9720C8-8364-094D-952C-D5BB3DC3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09814" y="2234207"/>
            <a:ext cx="2236307" cy="22363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59D91-E918-8C46-81FB-F22C85143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138" y="4813300"/>
            <a:ext cx="5460533" cy="1112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A8D4919-0684-4047-B6CC-81AECF3B74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5588" y="4813300"/>
            <a:ext cx="5460533" cy="1112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FEFE7F0-EC3F-5B99-19CA-CEE86867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686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0A176429-81A5-6B4D-8C6A-2CE230732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67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4767" y="2178049"/>
            <a:ext cx="5194633" cy="30744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C98B0A4-A0E3-1F44-84CC-189A56C2C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8496" y="2178049"/>
            <a:ext cx="5194633" cy="30744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C0AC0-0366-0144-8813-E59F04936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767" y="5580301"/>
            <a:ext cx="5194300" cy="319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59CCFA-B432-924C-A742-52748A2888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8829" y="5580300"/>
            <a:ext cx="5194300" cy="319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08939B5A-30BB-A01C-2730-D6307CFC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40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15C5DC0F-2F5E-8AA2-EDFF-C0FD557AD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586" y="2178050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0932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69105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1FBCC91-167F-174E-A8A6-1AEFAC8E3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7278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18B2014B-7BC8-0B40-865F-DE303BA65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05451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A42AE922-E20A-744C-84E2-518ECDE24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4585" y="3947216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CEA9B6A-827F-2441-98C9-641038AE2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32758" y="3941555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B5D2A66B-93CD-0049-A7AF-6B6124A7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0931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1149AC7-DA38-594B-9391-77A3DC88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69104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3CE59067-057C-AB46-BE60-2EA853E32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37277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AA4C0EA4-6DE1-6142-835A-1288D6233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5450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83711FC0-E14E-D440-B2BE-78D39D340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332758" y="2178050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pic>
        <p:nvPicPr>
          <p:cNvPr id="3" name="Picture 2" descr="University of Cambridge logo">
            <a:extLst>
              <a:ext uri="{FF2B5EF4-FFF2-40B4-BE49-F238E27FC236}">
                <a16:creationId xmlns:a16="http://schemas.microsoft.com/office/drawing/2014/main" id="{2206565F-19A9-F56A-E268-1A521186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136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Uo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CD60810-8061-7E2E-9C5A-84F7D81F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85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Icons on Circl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565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5930-FE87-8940-A521-80DA1CD118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055" y="4349840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631F0D-8D57-FC49-A915-F7EBEACC6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5284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18BF70-E45B-A345-B77B-63EF4C278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04004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D74AF9-7F7B-8646-8ED6-E70E7B65C1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5732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B57C4D-4D34-6849-A54F-C386D598FA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1111" y="4359781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C895C2-681E-E843-A259-0511E554B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055" y="2443163"/>
            <a:ext cx="1350962" cy="1443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47E7ECE-48AB-6E48-8A9C-C8A99CB3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69585" y="2443163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E9972EC-C9D6-8A48-835B-0E6B7875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13741" y="2443163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DE8649F-2920-9445-9CB4-612AECFD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761154" y="2455195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677096CB-BEE8-E342-9743-F60CC1B37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113075" y="2455195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359EAA0C-2A65-529A-9816-B98A655B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623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oC_BrandTexture_SingleColour_RGB_UoC_SingleColour_LCB_Texture_CMYK.png">
            <a:extLst>
              <a:ext uri="{FF2B5EF4-FFF2-40B4-BE49-F238E27FC236}">
                <a16:creationId xmlns:a16="http://schemas.microsoft.com/office/drawing/2014/main" id="{4969E3D8-C1A4-3F24-6552-B3EABFB9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9" t="27112" r="59448" b="51648"/>
          <a:stretch>
            <a:fillRect/>
          </a:stretch>
        </p:blipFill>
        <p:spPr>
          <a:xfrm>
            <a:off x="9792760" y="2154883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UoC_BrandTexture_SingleColour_RGB_UoC_SingleColour_CB_Texture_CMYK.png">
            <a:extLst>
              <a:ext uri="{FF2B5EF4-FFF2-40B4-BE49-F238E27FC236}">
                <a16:creationId xmlns:a16="http://schemas.microsoft.com/office/drawing/2014/main" id="{EAB626BC-4B96-A129-03AB-73175F876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85" t="40686" r="15253" b="30417"/>
          <a:stretch>
            <a:fillRect/>
          </a:stretch>
        </p:blipFill>
        <p:spPr>
          <a:xfrm>
            <a:off x="7461933" y="2180282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UoC_BrandTexture_SingleColour_RGB_UoC_SingleColour_LCB_Texture_CMYK.png">
            <a:extLst>
              <a:ext uri="{FF2B5EF4-FFF2-40B4-BE49-F238E27FC236}">
                <a16:creationId xmlns:a16="http://schemas.microsoft.com/office/drawing/2014/main" id="{EC66AA2A-7A0A-2414-20A1-CD5C897D0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45" t="48894" r="56069" b="14702"/>
          <a:stretch>
            <a:fillRect/>
          </a:stretch>
        </p:blipFill>
        <p:spPr>
          <a:xfrm>
            <a:off x="5131106" y="2180282"/>
            <a:ext cx="1981738" cy="1968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UoC_BrandTexture_SingleColour_RGB_UoC_SingleColour_CB_Texture_CMYK.png">
            <a:extLst>
              <a:ext uri="{FF2B5EF4-FFF2-40B4-BE49-F238E27FC236}">
                <a16:creationId xmlns:a16="http://schemas.microsoft.com/office/drawing/2014/main" id="{EE71D3BB-EC73-E91E-A570-9567403E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62" t="50848" r="33876" b="20256"/>
          <a:stretch>
            <a:fillRect/>
          </a:stretch>
        </p:blipFill>
        <p:spPr>
          <a:xfrm>
            <a:off x="2800279" y="2167582"/>
            <a:ext cx="1981738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UoC_BrandTexture_SingleColour_RGB_UoC_SingleColour_LCB_Texture_CMYK.png">
            <a:extLst>
              <a:ext uri="{FF2B5EF4-FFF2-40B4-BE49-F238E27FC236}">
                <a16:creationId xmlns:a16="http://schemas.microsoft.com/office/drawing/2014/main" id="{BBC5C7FD-00CB-70AD-BDE4-3496B9BF3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36" t="60889" r="32259" b="9072"/>
          <a:stretch>
            <a:fillRect/>
          </a:stretch>
        </p:blipFill>
        <p:spPr>
          <a:xfrm>
            <a:off x="469453" y="2167582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2A502F89-64AD-288C-CFB7-9A503151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A9C4E880-A176-6350-356D-6CAB3C4FD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0667" y="4268461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30777079-78F8-2D5A-C118-1FEE34CAF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44103" y="4268461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F83B522A-553D-0968-8799-C8AF4F0902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2569" y="4268461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37954EC-353F-A343-F480-024744E90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9594" y="2635250"/>
            <a:ext cx="1121453" cy="10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DA2C89D-3F46-2399-FFFA-418254253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68040" y="2635250"/>
            <a:ext cx="1121453" cy="10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2D0D73B7-8353-AABC-ABF6-02EFC22D4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61535" y="2635250"/>
            <a:ext cx="1121453" cy="10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F807FD9-5B39-5BE9-5BD3-440A09814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29981" y="2635250"/>
            <a:ext cx="1121453" cy="10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44602F9C-8BBD-0C67-9D98-CF59E05D3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53456" y="2635250"/>
            <a:ext cx="1121453" cy="1082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A2E1199-5E35-A514-91CC-1C98A078B5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1015" y="4268461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2EEED63-7866-C843-A799-4CDCD9A95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19461" y="4268461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70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grey circles for ic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209E3B24-08AA-D544-9763-7B9604F89650}"/>
              </a:ext>
            </a:extLst>
          </p:cNvPr>
          <p:cNvSpPr/>
          <p:nvPr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073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pic>
        <p:nvPicPr>
          <p:cNvPr id="10" name="UoC_BrandTexture_SingleColour_RGB_UoC_SingleColour_LCB_CMYK.png">
            <a:extLst>
              <a:ext uri="{FF2B5EF4-FFF2-40B4-BE49-F238E27FC236}">
                <a16:creationId xmlns:a16="http://schemas.microsoft.com/office/drawing/2014/main" id="{5678C70A-86AB-A742-BF8C-6CA1574D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9894"/>
          </a:blip>
          <a:srcRect l="928" t="37802" r="15100" b="25943"/>
          <a:stretch>
            <a:fillRect/>
          </a:stretch>
        </p:blipFill>
        <p:spPr>
          <a:xfrm>
            <a:off x="595" y="1948457"/>
            <a:ext cx="12190816" cy="29609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ircle">
            <a:extLst>
              <a:ext uri="{FF2B5EF4-FFF2-40B4-BE49-F238E27FC236}">
                <a16:creationId xmlns:a16="http://schemas.microsoft.com/office/drawing/2014/main" id="{34B2F1D2-F567-DB40-BADC-6C414C45CD78}"/>
              </a:ext>
            </a:extLst>
          </p:cNvPr>
          <p:cNvSpPr/>
          <p:nvPr/>
        </p:nvSpPr>
        <p:spPr>
          <a:xfrm>
            <a:off x="530124" y="2388732"/>
            <a:ext cx="1403742" cy="1403742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07AB089A-1FA1-BF49-AB8C-7995B04A4028}"/>
              </a:ext>
            </a:extLst>
          </p:cNvPr>
          <p:cNvSpPr/>
          <p:nvPr/>
        </p:nvSpPr>
        <p:spPr>
          <a:xfrm>
            <a:off x="2766887" y="2388732"/>
            <a:ext cx="1403742" cy="1403742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7B9E3FE2-FEE8-1C4E-9F00-6F99765CC464}"/>
              </a:ext>
            </a:extLst>
          </p:cNvPr>
          <p:cNvSpPr/>
          <p:nvPr/>
        </p:nvSpPr>
        <p:spPr>
          <a:xfrm>
            <a:off x="5052546" y="2393690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4A04ABC2-80E7-F143-9AC8-83AFA692422D}"/>
              </a:ext>
            </a:extLst>
          </p:cNvPr>
          <p:cNvSpPr/>
          <p:nvPr/>
        </p:nvSpPr>
        <p:spPr>
          <a:xfrm>
            <a:off x="7304344" y="2415789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F7658BE0-AD56-2E49-992A-C0F85B7B96B8}"/>
              </a:ext>
            </a:extLst>
          </p:cNvPr>
          <p:cNvSpPr/>
          <p:nvPr/>
        </p:nvSpPr>
        <p:spPr>
          <a:xfrm>
            <a:off x="9547836" y="2398648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E6242-5706-9B4F-996F-C7C230D18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3929" y="2635250"/>
            <a:ext cx="1121453" cy="877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BFC58C9-871F-4347-BEF0-13FB7F94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2990" y="2659313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EAD3FA7-7602-6A4F-BB80-156EE27FC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69681" y="2659313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3A1FEF2-1052-784F-B581-7866A5DE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530" y="2673716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F336894-E920-9945-B200-4F46ACB6F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1336" y="2659314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E5A792D-7881-DA47-B67B-6A9AED804F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980" y="3979980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A10E996-58AD-3D44-AA2E-2500D6C8CE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67279" y="3979980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630B48E-9A17-124B-B8F7-BFA13131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2546" y="3975022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7ACFCF4-33E3-014C-8A92-A7DEBB2F31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31997" y="3975022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094FF055-4CDA-9746-A300-EF1D03AB96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7836" y="3970553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A262BBFF-E1C7-BAF1-873B-4B593A045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/Titl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14E28E23-8F82-8243-9C9D-1658786A2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77749" y="2929534"/>
            <a:ext cx="3766868" cy="2592036"/>
          </a:xfrm>
          <a:prstGeom prst="rect">
            <a:avLst/>
          </a:prstGeom>
        </p:spPr>
        <p:txBody>
          <a:bodyPr anchor="t"/>
          <a:lstStyle>
            <a:lvl1pPr defTabSz="914318">
              <a:lnSpc>
                <a:spcPct val="100000"/>
              </a:lnSpc>
              <a:defRPr sz="3600" b="0" i="0" spc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 Bold"/>
              </a:defRPr>
            </a:lvl1pPr>
          </a:lstStyle>
          <a:p>
            <a:r>
              <a:rPr lang="en-GB" dirty="0"/>
              <a:t>Your title here</a:t>
            </a:r>
            <a:endParaRPr dirty="0"/>
          </a:p>
        </p:txBody>
      </p:sp>
      <p:pic>
        <p:nvPicPr>
          <p:cNvPr id="8" name="UoC_BrandTexture_Expressive_RGB-02.png">
            <a:extLst>
              <a:ext uri="{FF2B5EF4-FFF2-40B4-BE49-F238E27FC236}">
                <a16:creationId xmlns:a16="http://schemas.microsoft.com/office/drawing/2014/main" id="{C57B90B4-B4BE-8240-90CA-4C607730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5" t="54248" r="57932" b="21930"/>
          <a:stretch/>
        </p:blipFill>
        <p:spPr>
          <a:xfrm>
            <a:off x="0" y="-15843"/>
            <a:ext cx="4240883" cy="22083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04EC1-E822-FA46-A4BC-9BFED5A4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214" y="-4574"/>
            <a:ext cx="7951786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University of Cambridge logo">
            <a:extLst>
              <a:ext uri="{FF2B5EF4-FFF2-40B4-BE49-F238E27FC236}">
                <a16:creationId xmlns:a16="http://schemas.microsoft.com/office/drawing/2014/main" id="{B1A441ED-CB20-3CEE-0AE7-8D3E4AA2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F16EF6-332D-6A41-8BB2-8FEDBAAACB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77" y="3711155"/>
            <a:ext cx="3782811" cy="1028794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50507688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Icons on Squa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32" name="UoC_BrandTexture_SingleColour_RGB_UoC_SingleColour_CB_Texture_CMYK.png">
            <a:extLst>
              <a:ext uri="{FF2B5EF4-FFF2-40B4-BE49-F238E27FC236}">
                <a16:creationId xmlns:a16="http://schemas.microsoft.com/office/drawing/2014/main" id="{7D2A6EBE-AC87-3448-99AB-687BB8BC9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66" t="1510" r="45226" b="65462"/>
          <a:stretch>
            <a:fillRect/>
          </a:stretch>
        </p:blipFill>
        <p:spPr>
          <a:xfrm>
            <a:off x="417503" y="2503077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UoC_BrandTexture_SingleColour_RGB_UoC_SingleColour_CB_Texture_CMYK.png">
            <a:extLst>
              <a:ext uri="{FF2B5EF4-FFF2-40B4-BE49-F238E27FC236}">
                <a16:creationId xmlns:a16="http://schemas.microsoft.com/office/drawing/2014/main" id="{8D248FAF-B4E0-9147-9C2B-6266D954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310" t="45095" r="18417" b="33672"/>
          <a:stretch>
            <a:fillRect/>
          </a:stretch>
        </p:blipFill>
        <p:spPr>
          <a:xfrm>
            <a:off x="7375447" y="2503077"/>
            <a:ext cx="1874112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UoC_BrandTexture_SingleColour_RGB_UoC_SingleColour_CB_Texture_CMYK.png">
            <a:extLst>
              <a:ext uri="{FF2B5EF4-FFF2-40B4-BE49-F238E27FC236}">
                <a16:creationId xmlns:a16="http://schemas.microsoft.com/office/drawing/2014/main" id="{837F686A-D1E7-5A4B-904D-28C063280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71" t="53938" r="34430" b="21462"/>
          <a:stretch>
            <a:fillRect/>
          </a:stretch>
        </p:blipFill>
        <p:spPr>
          <a:xfrm>
            <a:off x="2748903" y="2503077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UoC_BrandTexture_SingleColour_RGB_UoC_SingleColour_CB_Texture_CMYK.png">
            <a:extLst>
              <a:ext uri="{FF2B5EF4-FFF2-40B4-BE49-F238E27FC236}">
                <a16:creationId xmlns:a16="http://schemas.microsoft.com/office/drawing/2014/main" id="{22EC0DDB-14F5-A84D-83A2-2E6A33551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93" t="7156" r="38008" b="68244"/>
          <a:stretch>
            <a:fillRect/>
          </a:stretch>
        </p:blipFill>
        <p:spPr>
          <a:xfrm>
            <a:off x="5080303" y="2507169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UoC_BrandTexture_SingleColour_RGB_UoC_SingleColour_CB_Texture_CMYK.png">
            <a:extLst>
              <a:ext uri="{FF2B5EF4-FFF2-40B4-BE49-F238E27FC236}">
                <a16:creationId xmlns:a16="http://schemas.microsoft.com/office/drawing/2014/main" id="{9C095093-AAF9-514E-8EDB-6A55EABD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918" t="2519" r="31795" b="73028"/>
          <a:stretch>
            <a:fillRect/>
          </a:stretch>
        </p:blipFill>
        <p:spPr>
          <a:xfrm>
            <a:off x="9655959" y="2508109"/>
            <a:ext cx="1862935" cy="16769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5930-FE87-8940-A521-80DA1CD118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509" y="4472950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631F0D-8D57-FC49-A915-F7EBEACC6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2929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18BF70-E45B-A345-B77B-63EF4C278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421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D74AF9-7F7B-8646-8ED6-E70E7B65C1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31483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B57C4D-4D34-6849-A54F-C386D598FA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6675" y="4482891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Your text here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C895C2-681E-E843-A259-0511E554B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4434" y="2503075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47E7ECE-48AB-6E48-8A9C-C8A99CB3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6432" y="2513138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E9972EC-C9D6-8A48-835B-0E6B7875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7496" y="2503075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DE8649F-2920-9445-9CB4-612AECFD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84896" y="2503077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677096CB-BEE8-E342-9743-F60CC1B37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55958" y="2503077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1930E008-EEFF-735A-9AFC-8AAE67C1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293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icons on navy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5073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26" name="UoC_BrandTexture_SingleColour_RGB_UoC_SingleColour_LCB_CMYK.png">
            <a:extLst>
              <a:ext uri="{FF2B5EF4-FFF2-40B4-BE49-F238E27FC236}">
                <a16:creationId xmlns:a16="http://schemas.microsoft.com/office/drawing/2014/main" id="{BB1AAC86-2820-824B-9AEA-0FCBCA49C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894"/>
          </a:blip>
          <a:srcRect l="37074" t="56438" r="754" b="14565"/>
          <a:stretch/>
        </p:blipFill>
        <p:spPr>
          <a:xfrm>
            <a:off x="-15669" y="2152626"/>
            <a:ext cx="12280555" cy="319841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E6242-5706-9B4F-996F-C7C230D18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434" y="2666358"/>
            <a:ext cx="1888065" cy="16870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E5A792D-7881-DA47-B67B-6A9AED804F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53" y="4574456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A10E996-58AD-3D44-AA2E-2500D6C8CE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31957" y="4574457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630B48E-9A17-124B-B8F7-BFA13131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81861" y="4579648"/>
            <a:ext cx="1645419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7ACFCF4-33E3-014C-8A92-A7DEBB2F31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2921" y="4590386"/>
            <a:ext cx="1645419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094FF055-4CDA-9746-A300-EF1D03AB96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8583" y="4590386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FE9F528E-29CF-8D45-9F1F-2B7121CE9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93942" y="2658037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BF65DE6-74C0-0141-B6DA-EF0A9D2A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001" y="2658037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734EF632-1E4F-7549-BBA6-31D1CD62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40479" y="2657382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CABADAE-7657-1C49-9AC1-852AF59E6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0567" y="2668759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73EE808D-22D2-828C-3DD3-3B439798D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7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366504" y="-9012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</p:txBody>
      </p:sp>
      <p:pic>
        <p:nvPicPr>
          <p:cNvPr id="11" name="UoC_BrandTexture_SingleColour_RGB_UoC_SingleColour_CB_Texture_CMYK.png">
            <a:extLst>
              <a:ext uri="{FF2B5EF4-FFF2-40B4-BE49-F238E27FC236}">
                <a16:creationId xmlns:a16="http://schemas.microsoft.com/office/drawing/2014/main" id="{29EF94AE-3313-FC4E-B5A9-4CAF3AD8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9" t="7599" r="11393" b="85049"/>
          <a:stretch/>
        </p:blipFill>
        <p:spPr>
          <a:xfrm>
            <a:off x="0" y="-9013"/>
            <a:ext cx="12192000" cy="85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University of Cambridge logo">
            <a:extLst>
              <a:ext uri="{FF2B5EF4-FFF2-40B4-BE49-F238E27FC236}">
                <a16:creationId xmlns:a16="http://schemas.microsoft.com/office/drawing/2014/main" id="{2654E59B-29D8-2C16-0AB7-7780EC993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41697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38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media on Cam blue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0"/>
            <a:ext cx="12189533" cy="685800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776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6E109-7A1F-AC4E-A20C-F477A87B6AE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D015750-7669-E749-AF70-F9497CC7286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53776" y="2432092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  <a:p>
            <a:pPr lvl="0"/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51DD2926-5C64-53A1-FB32-118A1612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2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426" y="1230923"/>
            <a:ext cx="5260870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1230923"/>
            <a:ext cx="5181600" cy="46306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</p:txBody>
      </p:sp>
      <p:pic>
        <p:nvPicPr>
          <p:cNvPr id="8" name="UoC_BrandTexture_SingleColour_RGB_UoC_SingleColour_LCB_Texture_CMYK.png">
            <a:extLst>
              <a:ext uri="{FF2B5EF4-FFF2-40B4-BE49-F238E27FC236}">
                <a16:creationId xmlns:a16="http://schemas.microsoft.com/office/drawing/2014/main" id="{8A5DD817-C57A-5A4B-94D0-CB17A35E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1" t="32840" r="10963" b="9040"/>
          <a:stretch>
            <a:fillRect/>
          </a:stretch>
        </p:blipFill>
        <p:spPr>
          <a:xfrm>
            <a:off x="220" y="3491896"/>
            <a:ext cx="2592239" cy="2354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ADD5DC0B-2A71-283C-1DBD-02BBA228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2773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media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507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pic>
        <p:nvPicPr>
          <p:cNvPr id="10" name="UoC_BrandTexture_SingleColour_RGB_UoC_SingleColour_LCB_CMYK.png">
            <a:extLst>
              <a:ext uri="{FF2B5EF4-FFF2-40B4-BE49-F238E27FC236}">
                <a16:creationId xmlns:a16="http://schemas.microsoft.com/office/drawing/2014/main" id="{0E6FA3B9-3A88-614A-9916-3E96C814E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850"/>
          </a:blip>
          <a:srcRect l="927" t="40727" r="15100" b="16379"/>
          <a:stretch/>
        </p:blipFill>
        <p:spPr>
          <a:xfrm>
            <a:off x="592" y="2375991"/>
            <a:ext cx="12190816" cy="350305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E7BF0-16CB-CD4C-995F-A9EF0492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7514" y="1925638"/>
            <a:ext cx="3955106" cy="39534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F755ED9-66A0-D84C-BA10-A535056CF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0275" y="1925638"/>
            <a:ext cx="1816936" cy="18169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CAAB61F-343A-CF4A-9F6D-CBF4E158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40275" y="4062115"/>
            <a:ext cx="1816936" cy="18169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58071C-6A8E-0641-8C58-D7ED809CA27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924866" y="3188368"/>
            <a:ext cx="4577322" cy="26731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6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7F0056-4B73-F848-9F60-904A61DD18D6}"/>
              </a:ext>
            </a:extLst>
          </p:cNvPr>
          <p:cNvSpPr txBox="1">
            <a:spLocks/>
          </p:cNvSpPr>
          <p:nvPr/>
        </p:nvSpPr>
        <p:spPr>
          <a:xfrm>
            <a:off x="6924865" y="2568504"/>
            <a:ext cx="4577323" cy="42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add your subheading here</a:t>
            </a:r>
            <a:endParaRPr lang="en-US" sz="2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University of Cambridge logo">
            <a:extLst>
              <a:ext uri="{FF2B5EF4-FFF2-40B4-BE49-F238E27FC236}">
                <a16:creationId xmlns:a16="http://schemas.microsoft.com/office/drawing/2014/main" id="{5A3C816A-93A1-A4E6-D800-397FB68E2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2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868" r="1868" b="1620"/>
          <a:stretch/>
        </p:blipFill>
        <p:spPr>
          <a:xfrm>
            <a:off x="1" y="1"/>
            <a:ext cx="12191999" cy="686077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C8141-5A82-894D-AA12-C382770E5E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1506" y="2077278"/>
            <a:ext cx="9588988" cy="30105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 Extrabold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“Click to add a quote here”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9B93B99-738E-D1B1-A511-97665A1BC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1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Text/Image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0"/>
            <a:ext cx="12189533" cy="685800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756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6E109-7A1F-AC4E-A20C-F477A87B6AE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11377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</a:lstStyle>
          <a:p>
            <a:pPr lvl="0"/>
            <a:r>
              <a:rPr lang="en-GB" dirty="0"/>
              <a:t>Click to add your text here</a:t>
            </a:r>
          </a:p>
          <a:p>
            <a:pPr lvl="2"/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D015750-7669-E749-AF70-F9497CC7286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0756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text here</a:t>
            </a:r>
          </a:p>
          <a:p>
            <a:pPr lvl="0"/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8E127C1-269A-E754-0D5E-2B6C17B1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Images with Text on Cam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5601" r="20" b="10207"/>
          <a:stretch/>
        </p:blipFill>
        <p:spPr>
          <a:xfrm>
            <a:off x="0" y="935665"/>
            <a:ext cx="12192000" cy="592233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Feijoa Medium" panose="020F0505000000020003" pitchFamily="34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A1A990-E648-6644-8210-3CB267904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464" y="2192826"/>
            <a:ext cx="2315676" cy="2313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DA3BCBD-3049-8B47-9BC1-BD963871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141" y="2192826"/>
            <a:ext cx="2315676" cy="2313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13CFA92E-DF5E-1E43-A711-07A2338E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1818" y="2192826"/>
            <a:ext cx="2315676" cy="2313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DB84F2D-5DE7-944C-A3A4-FD59D875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9495" y="2192827"/>
            <a:ext cx="2315675" cy="23133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86BC3A-6D0F-DB48-879E-4217AAEA94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7075" y="4900613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F95699-F037-BF43-BC3C-EDFF6D2E6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5242" y="490061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2BFE6A6-8704-8A49-AEB3-AF6F432BB9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2919" y="4900611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E761D8F-5630-434F-8E12-0132C9C89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9495" y="486183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Your text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495143D8-FF2E-C78D-85AF-2103EC51E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36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/Vide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7989CFA1-8021-B744-954C-FB3ABD0E1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D4071F8D-07B6-617D-4F26-17BA5B913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58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/Titl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14E28E23-8F82-8243-9C9D-1658786A2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80076" y="2929534"/>
            <a:ext cx="3713601" cy="2592036"/>
          </a:xfrm>
          <a:prstGeom prst="rect">
            <a:avLst/>
          </a:prstGeom>
        </p:spPr>
        <p:txBody>
          <a:bodyPr anchor="t"/>
          <a:lstStyle>
            <a:lvl1pPr defTabSz="914318">
              <a:lnSpc>
                <a:spcPct val="100000"/>
              </a:lnSpc>
              <a:defRPr sz="3600" b="0" i="0" spc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 Bold"/>
              </a:defRPr>
            </a:lvl1pPr>
          </a:lstStyle>
          <a:p>
            <a:r>
              <a:rPr lang="en-GB" dirty="0"/>
              <a:t>Your title here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04EC1-E822-FA46-A4BC-9BFED5A4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214" y="-1"/>
            <a:ext cx="7951786" cy="68421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UoC_BrandTexture_SingleColour_RGB_UoC_SingleColour_LCB_Texture_CMYK.png">
            <a:extLst>
              <a:ext uri="{FF2B5EF4-FFF2-40B4-BE49-F238E27FC236}">
                <a16:creationId xmlns:a16="http://schemas.microsoft.com/office/drawing/2014/main" id="{E622DC4E-D75D-BF4D-9FC7-B89CF513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48" t="51745" r="27941" b="15143"/>
          <a:stretch>
            <a:fillRect/>
          </a:stretch>
        </p:blipFill>
        <p:spPr>
          <a:xfrm>
            <a:off x="0" y="2061"/>
            <a:ext cx="4240214" cy="22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D3868DE-EC1D-AD92-1551-C25B9690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E2D7EA-9AA8-F8FD-66BD-1957018CA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685" y="3709461"/>
            <a:ext cx="3782811" cy="1028794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31352395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ull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CBCB9-8D5D-934D-99FD-571515827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7423100E-0D36-6E10-7770-917D9CA9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169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543C1C-9042-7E4C-B9CD-BA963102147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8039" y="1884956"/>
            <a:ext cx="5688214" cy="4631732"/>
          </a:xfrm>
        </p:spPr>
        <p:txBody>
          <a:bodyPr lIns="0" tIns="180000" rIns="0"/>
          <a:lstStyle>
            <a:lvl1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 dirty="0"/>
              <a:t>Click to add your bar chart here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77281A7-AB29-7246-B88E-7FA31840EC6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68824" y="1884956"/>
            <a:ext cx="5688214" cy="4631732"/>
          </a:xfrm>
        </p:spPr>
        <p:txBody>
          <a:bodyPr lIns="0" tIns="180000" rIns="0"/>
          <a:lstStyle>
            <a:lvl1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 dirty="0"/>
              <a:t>Click to add your pie chart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6E01DB-6E26-6B4E-A1AC-373DA3AA3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100" y="1191604"/>
            <a:ext cx="5466413" cy="459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7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D8E0-86D6-3C47-88F7-1E15E8229A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191867"/>
            <a:ext cx="5522913" cy="458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Your heading here</a:t>
            </a:r>
          </a:p>
        </p:txBody>
      </p:sp>
    </p:spTree>
    <p:extLst>
      <p:ext uri="{BB962C8B-B14F-4D97-AF65-F5344CB8AC3E}">
        <p14:creationId xmlns:p14="http://schemas.microsoft.com/office/powerpoint/2010/main" val="306098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/Message (e.g. 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" y="-18259"/>
            <a:ext cx="12251961" cy="689451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A81F1-D250-724F-B664-C80561BA5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2978" y="2423864"/>
            <a:ext cx="8206041" cy="1331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Your end slide copy here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8A95D13-54FD-A61D-D57B-5B347A456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341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" y="-18259"/>
            <a:ext cx="12251961" cy="689451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C8141-5A82-894D-AA12-C382770E5E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835" y="5574381"/>
            <a:ext cx="4710755" cy="969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Your contact</a:t>
            </a:r>
          </a:p>
          <a:p>
            <a:pPr lvl="0"/>
            <a:r>
              <a:rPr lang="en-GB" dirty="0"/>
              <a:t>information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7610E-5F7E-F24F-8D28-5222CA514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9475" y="6318354"/>
            <a:ext cx="3244850" cy="22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99D77C5B-A440-03E4-D747-A45158F13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7239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E384F454-B0DC-AC49-BE99-9FDEA92312BA}"/>
              </a:ext>
            </a:extLst>
          </p:cNvPr>
          <p:cNvSpPr txBox="1">
            <a:spLocks/>
          </p:cNvSpPr>
          <p:nvPr/>
        </p:nvSpPr>
        <p:spPr>
          <a:xfrm>
            <a:off x="6055328" y="2214929"/>
            <a:ext cx="5181599" cy="4158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Your subheading here</a:t>
            </a:r>
            <a:endParaRPr lang="en-US" sz="2200" b="0" i="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UoC_BrandTexture_SingleColour_RGB_UoC_SingleColour_LCB_CMYK.png">
            <a:extLst>
              <a:ext uri="{FF2B5EF4-FFF2-40B4-BE49-F238E27FC236}">
                <a16:creationId xmlns:a16="http://schemas.microsoft.com/office/drawing/2014/main" id="{21234932-C845-E547-B001-D744668C5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48" t="28659" r="16517" b="12105"/>
          <a:stretch>
            <a:fillRect/>
          </a:stretch>
        </p:blipFill>
        <p:spPr>
          <a:xfrm>
            <a:off x="553775" y="2438931"/>
            <a:ext cx="2869363" cy="286936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1CA63B6-995E-B833-05A7-1803449E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1D0096D-F0E0-63CA-8367-160087186B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64461" y="2229372"/>
            <a:ext cx="2122726" cy="21477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286E88A-FF0A-ECF5-95F0-376E6817BB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055328" y="2665823"/>
            <a:ext cx="5535223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here to add your text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567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4478" y="-16574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11" name="UoC_BrandTexture_SingleColour_RGB_UoC_SingleColour_CB_Texture_CMYK.png">
            <a:extLst>
              <a:ext uri="{FF2B5EF4-FFF2-40B4-BE49-F238E27FC236}">
                <a16:creationId xmlns:a16="http://schemas.microsoft.com/office/drawing/2014/main" id="{29EF94AE-3313-FC4E-B5A9-4CAF3AD8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0" t="16269" r="-140" b="71357"/>
          <a:stretch/>
        </p:blipFill>
        <p:spPr>
          <a:xfrm>
            <a:off x="0" y="-9013"/>
            <a:ext cx="6096000" cy="84846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04750" y="2438931"/>
            <a:ext cx="5535223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here to add your text</a:t>
            </a:r>
          </a:p>
          <a:p>
            <a:pPr lvl="1"/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469748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here to add your text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1F1B7E-D38E-7AAC-E292-41DAAEC5F9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4BEBFECC-C58A-DE59-B8B2-E44441C01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41697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Column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17588" y="2816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17503" y="2438931"/>
            <a:ext cx="7549827" cy="34782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here to add your text</a:t>
            </a:r>
          </a:p>
        </p:txBody>
      </p:sp>
      <p:pic>
        <p:nvPicPr>
          <p:cNvPr id="9" name="UoC_BrandTexture_SingleColour_RGB_UoC_SingleColour_LCB_Texture_CMYK.png">
            <a:extLst>
              <a:ext uri="{FF2B5EF4-FFF2-40B4-BE49-F238E27FC236}">
                <a16:creationId xmlns:a16="http://schemas.microsoft.com/office/drawing/2014/main" id="{1242BFC5-6573-6D49-879F-302DC7FAB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" t="54823" r="40988" b="36416"/>
          <a:stretch/>
        </p:blipFill>
        <p:spPr>
          <a:xfrm>
            <a:off x="0" y="-7969"/>
            <a:ext cx="6423419" cy="9487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A4A6C-2497-2C4A-A8A6-17076C38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65043" y="2438931"/>
            <a:ext cx="3416410" cy="349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 descr="University of Cambridge logo">
            <a:extLst>
              <a:ext uri="{FF2B5EF4-FFF2-40B4-BE49-F238E27FC236}">
                <a16:creationId xmlns:a16="http://schemas.microsoft.com/office/drawing/2014/main" id="{3A5ED5D2-AC14-1636-2A8E-C306D0872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41697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977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Text and media si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287087"/>
            <a:ext cx="5469344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1CEEE2E-2501-E047-9987-03ED4E7C6A2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3954" y="2552475"/>
            <a:ext cx="7477932" cy="30261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here to add your text or bullet 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B16BBE-3400-A945-87B4-F443A8974572}"/>
              </a:ext>
            </a:extLst>
          </p:cNvPr>
          <p:cNvSpPr txBox="1">
            <a:spLocks/>
          </p:cNvSpPr>
          <p:nvPr/>
        </p:nvSpPr>
        <p:spPr>
          <a:xfrm>
            <a:off x="384320" y="2084961"/>
            <a:ext cx="5542223" cy="4597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Click here to add your subheading</a:t>
            </a:r>
            <a:endParaRPr lang="en-US" sz="2200" b="0" i="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80BFFFC-72E4-284F-BE25-E8E7E785D42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51203" y="2554973"/>
            <a:ext cx="3688771" cy="30261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here to add your text or bullet points</a:t>
            </a:r>
          </a:p>
        </p:txBody>
      </p:sp>
    </p:spTree>
    <p:extLst>
      <p:ext uri="{BB962C8B-B14F-4D97-AF65-F5344CB8AC3E}">
        <p14:creationId xmlns:p14="http://schemas.microsoft.com/office/powerpoint/2010/main" val="26104270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3B61B8AB-E629-6242-8046-802117F8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83914-A4FB-9C49-B47E-BB356DACC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7698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UoC_BrandTexture_SingleColour_RGB_UoC_SingleColour_LCB_Texture_CMYK.png">
            <a:extLst>
              <a:ext uri="{FF2B5EF4-FFF2-40B4-BE49-F238E27FC236}">
                <a16:creationId xmlns:a16="http://schemas.microsoft.com/office/drawing/2014/main" id="{42B6E35C-81CA-4C46-A9D1-C22782F3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93" t="56170" r="28627" b="34921"/>
          <a:stretch>
            <a:fillRect/>
          </a:stretch>
        </p:blipFill>
        <p:spPr>
          <a:xfrm>
            <a:off x="6376855" y="-23787"/>
            <a:ext cx="5815527" cy="61398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C8838-93AE-CB4F-B2CA-9D8103523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4480" y="2106503"/>
            <a:ext cx="5205493" cy="405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/>
              <a:t>Click to add your subheading here</a:t>
            </a:r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765D6-285A-AB42-A9F9-EEA961C67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4480" y="2511959"/>
            <a:ext cx="5205493" cy="3551562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bullet text here</a:t>
            </a:r>
          </a:p>
          <a:p>
            <a:pPr lvl="0"/>
            <a:r>
              <a:rPr lang="en-GB" dirty="0"/>
              <a:t>Click to add your bullet text here</a:t>
            </a:r>
          </a:p>
          <a:p>
            <a:pPr lvl="0"/>
            <a:r>
              <a:rPr lang="en-GB" dirty="0"/>
              <a:t>Click to add your bullet text here</a:t>
            </a:r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7F36CD-DB59-4A46-BEA4-2250F1EAC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4478" y="1212587"/>
            <a:ext cx="5205493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592F9D5F-7F79-54F7-3796-65F307E3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139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ta/Info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8">
            <a:extLst>
              <a:ext uri="{FF2B5EF4-FFF2-40B4-BE49-F238E27FC236}">
                <a16:creationId xmlns:a16="http://schemas.microsoft.com/office/drawing/2014/main" id="{36B9C353-8C10-4F48-8180-EB49A0C34430}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61317328-2386-4237-AF27-739FC8E8FC5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C8838-93AE-CB4F-B2CA-9D8103523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80463" y="2106503"/>
            <a:ext cx="4759510" cy="405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200" dirty="0"/>
              <a:t>Click to add your subheading here</a:t>
            </a:r>
            <a:endParaRPr lang="en-US" sz="2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765D6-285A-AB42-A9F9-EEA961C67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0462" y="2511959"/>
            <a:ext cx="4759511" cy="3551562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add your bullet text here</a:t>
            </a:r>
          </a:p>
          <a:p>
            <a:pPr lvl="0"/>
            <a:r>
              <a:rPr lang="en-GB" dirty="0"/>
              <a:t>Click to add your bullet text here</a:t>
            </a:r>
          </a:p>
          <a:p>
            <a:pPr lvl="0"/>
            <a:r>
              <a:rPr lang="en-GB" dirty="0"/>
              <a:t>Click to add your bullet text here</a:t>
            </a:r>
          </a:p>
          <a:p>
            <a:pPr marL="45720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7F36CD-DB59-4A46-BEA4-2250F1EAC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0462" y="1212587"/>
            <a:ext cx="4759509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heading here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95C07E-A00E-064D-8DDA-A851AB711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9" y="-23787"/>
            <a:ext cx="6376855" cy="6881787"/>
          </a:xfrm>
          <a:prstGeom prst="rect">
            <a:avLst/>
          </a:prstGeom>
          <a:solidFill>
            <a:srgbClr val="94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9400D-7563-AC44-B7C8-F3D4B04B9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754" y="1212587"/>
            <a:ext cx="5371968" cy="1669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200" b="1" i="0" spc="600">
                <a:solidFill>
                  <a:srgbClr val="23283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E6DD72-BECC-0347-B6B7-13557F825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67" y="2910167"/>
            <a:ext cx="5371755" cy="58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spc="0">
                <a:solidFill>
                  <a:srgbClr val="232830"/>
                </a:solidFill>
                <a:latin typeface="Arial" panose="020B0604020202020204" pitchFamily="34" charset="0"/>
                <a:ea typeface="Open Sans Semibold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add your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B978D-A6B3-DB40-9553-8405D51EF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450" y="4021327"/>
            <a:ext cx="5370513" cy="20421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232830"/>
                </a:solidFill>
                <a:latin typeface="Arial" panose="020B0604020202020204" pitchFamily="34" charset="0"/>
                <a:ea typeface="Open Sans Semibold" panose="020B0606030504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add your text here</a:t>
            </a:r>
          </a:p>
        </p:txBody>
      </p:sp>
      <p:pic>
        <p:nvPicPr>
          <p:cNvPr id="3" name="Picture 2" descr="University of Cambridge logo">
            <a:extLst>
              <a:ext uri="{FF2B5EF4-FFF2-40B4-BE49-F238E27FC236}">
                <a16:creationId xmlns:a16="http://schemas.microsoft.com/office/drawing/2014/main" id="{74C3D47C-8FF2-FDA6-79B4-328503B3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805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Cambridge logo">
            <a:extLst>
              <a:ext uri="{FF2B5EF4-FFF2-40B4-BE49-F238E27FC236}">
                <a16:creationId xmlns:a16="http://schemas.microsoft.com/office/drawing/2014/main" id="{3A6DBB6B-8AA8-9FD8-9901-95E270F5B72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5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596FA-F688-3190-FF16-03D4A9D40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768" y="1295821"/>
            <a:ext cx="3782811" cy="3023746"/>
          </a:xfrm>
        </p:spPr>
        <p:txBody>
          <a:bodyPr/>
          <a:lstStyle/>
          <a:p>
            <a:r>
              <a:rPr lang="en-US" sz="2800" dirty="0"/>
              <a:t>Performance Evaluation of CDL Channel Models in a 5G NR Downlink End-to-End Simulation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88FB9-EC2A-ECA0-90A4-AA53F966EBED}"/>
              </a:ext>
            </a:extLst>
          </p:cNvPr>
          <p:cNvSpPr txBox="1"/>
          <p:nvPr/>
        </p:nvSpPr>
        <p:spPr>
          <a:xfrm>
            <a:off x="295768" y="4461536"/>
            <a:ext cx="378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Ian Cho ic404</a:t>
            </a:r>
          </a:p>
          <a:p>
            <a:endParaRPr lang="en-GB" dirty="0"/>
          </a:p>
          <a:p>
            <a:r>
              <a:rPr lang="en-GB" dirty="0"/>
              <a:t>Supervised by: Prof. Albert Guillen I Fabregas, Alexander Hamilton (Nokia)</a:t>
            </a:r>
          </a:p>
        </p:txBody>
      </p:sp>
    </p:spTree>
    <p:extLst>
      <p:ext uri="{BB962C8B-B14F-4D97-AF65-F5344CB8AC3E}">
        <p14:creationId xmlns:p14="http://schemas.microsoft.com/office/powerpoint/2010/main" val="9418004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C158-9472-D475-A381-CC71C0FA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Industry Comparisons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505F18-3A93-6B1A-69CD-69AB6B60248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69126" y="2438931"/>
            <a:ext cx="5926874" cy="3478213"/>
          </a:xfr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64792C0-E90E-79AC-9001-19DA9712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40" y="2438930"/>
            <a:ext cx="5831734" cy="3478213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A4F514C-7048-5971-A244-9CCE44FA52C9}"/>
              </a:ext>
            </a:extLst>
          </p:cNvPr>
          <p:cNvSpPr txBox="1">
            <a:spLocks/>
          </p:cNvSpPr>
          <p:nvPr/>
        </p:nvSpPr>
        <p:spPr>
          <a:xfrm>
            <a:off x="342417" y="6187827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6: </a:t>
            </a:r>
            <a:r>
              <a:rPr lang="en-US" sz="1200" dirty="0"/>
              <a:t>Throughput against SNR for 4-layer and 8-layer case alignment with industry reports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216305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0FF6-C9A0-46F8-5FBB-C5944B47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96" y="1156268"/>
            <a:ext cx="10800023" cy="459765"/>
          </a:xfrm>
        </p:spPr>
        <p:txBody>
          <a:bodyPr>
            <a:noAutofit/>
          </a:bodyPr>
          <a:lstStyle/>
          <a:p>
            <a:r>
              <a:rPr lang="en-GB" sz="2800" dirty="0"/>
              <a:t>Conclusion and Future work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DD69F-1124-7740-BA83-C06C5B0D1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096" y="2178047"/>
            <a:ext cx="3444295" cy="3187783"/>
          </a:xfrm>
        </p:spPr>
        <p:txBody>
          <a:bodyPr/>
          <a:lstStyle/>
          <a:p>
            <a:r>
              <a:rPr lang="en-GB" sz="1600" b="1" dirty="0"/>
              <a:t>Developed a 3GPP-compliant MATLAB simulation framework</a:t>
            </a:r>
          </a:p>
          <a:p>
            <a:r>
              <a:rPr lang="en-GB" sz="1600" b="1" dirty="0"/>
              <a:t>Systematically compared CDL channel profiles</a:t>
            </a:r>
          </a:p>
          <a:p>
            <a:r>
              <a:rPr lang="en-GB" sz="1600" b="1" dirty="0"/>
              <a:t>Explored the impact of MIMO configurations and Doppler shifts</a:t>
            </a:r>
          </a:p>
          <a:p>
            <a:r>
              <a:rPr lang="en-GB" sz="1600" b="1" dirty="0"/>
              <a:t>Benchmarked simulation results against industry-reported data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8A7209-0715-94AB-E79E-7AFBB9CDD6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8046" y="2178047"/>
            <a:ext cx="3187783" cy="3523685"/>
          </a:xfrm>
        </p:spPr>
        <p:txBody>
          <a:bodyPr/>
          <a:lstStyle/>
          <a:p>
            <a:r>
              <a:rPr lang="en-GB" sz="1600" b="1" dirty="0"/>
              <a:t>Idealised assumptions </a:t>
            </a:r>
            <a:r>
              <a:rPr lang="en-GB" sz="1600" dirty="0"/>
              <a:t>– hardware impairments, RF non-linearities, and protocol stack latencies not modelled. </a:t>
            </a:r>
          </a:p>
          <a:p>
            <a:r>
              <a:rPr lang="en-GB" sz="1600" b="1" dirty="0"/>
              <a:t>Partial CSI feedback </a:t>
            </a:r>
            <a:r>
              <a:rPr lang="en-GB" sz="1600" dirty="0"/>
              <a:t>– quantisation and predictive lag simplified. Fixed RI and CQI were used for benchmarking. </a:t>
            </a:r>
          </a:p>
          <a:p>
            <a:r>
              <a:rPr lang="en-GB" sz="1600" b="1" dirty="0"/>
              <a:t>Simplified channel estimations</a:t>
            </a:r>
            <a:endParaRPr lang="en-GB" sz="1600" dirty="0"/>
          </a:p>
          <a:p>
            <a:r>
              <a:rPr lang="en-GB" sz="1600" b="1" dirty="0"/>
              <a:t>Computational constraints </a:t>
            </a:r>
          </a:p>
          <a:p>
            <a:r>
              <a:rPr lang="en-GB" sz="1600" b="1" dirty="0"/>
              <a:t>Focused on downlink only – </a:t>
            </a:r>
            <a:r>
              <a:rPr lang="en-GB" sz="1600" dirty="0"/>
              <a:t>no uplink or scheduling effects included.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B3B688-1D66-FC7C-E6A5-FACB80E367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r>
              <a:rPr lang="en-GB" sz="1600" b="1" dirty="0"/>
              <a:t>Integration of advanced channel estimation techniques </a:t>
            </a:r>
          </a:p>
          <a:p>
            <a:r>
              <a:rPr lang="en-GB" sz="1600" b="1" dirty="0"/>
              <a:t>Expand support for Multi-User MIMO </a:t>
            </a:r>
            <a:r>
              <a:rPr lang="en-GB" sz="1600" dirty="0"/>
              <a:t>– to reflect more complex scheduling environments</a:t>
            </a:r>
          </a:p>
          <a:p>
            <a:r>
              <a:rPr lang="en-GB" sz="1600" b="1" dirty="0"/>
              <a:t>Adaptation of custom CDL profiles</a:t>
            </a:r>
            <a:endParaRPr lang="en-GB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8FF46-9F63-2496-290E-0DAD99F3F6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791298"/>
            <a:ext cx="3187700" cy="317500"/>
          </a:xfrm>
        </p:spPr>
        <p:txBody>
          <a:bodyPr/>
          <a:lstStyle/>
          <a:p>
            <a:r>
              <a:rPr lang="en-GB" u="sng" dirty="0"/>
              <a:t>Contributions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E8A22-99C4-02C9-8808-EAC80EF34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129" y="1791298"/>
            <a:ext cx="3187700" cy="317500"/>
          </a:xfrm>
        </p:spPr>
        <p:txBody>
          <a:bodyPr/>
          <a:lstStyle/>
          <a:p>
            <a:r>
              <a:rPr lang="en-GB" u="sng" dirty="0"/>
              <a:t>Limitations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FC9D6-A259-8E6A-C3C2-57C9BC0847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51203" y="1791298"/>
            <a:ext cx="3187700" cy="317500"/>
          </a:xfrm>
        </p:spPr>
        <p:txBody>
          <a:bodyPr/>
          <a:lstStyle/>
          <a:p>
            <a:r>
              <a:rPr lang="en-GB" u="sng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990125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7CD45B-A2D7-5FD1-514D-453ED26FE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2978" y="2830960"/>
            <a:ext cx="8206041" cy="1331913"/>
          </a:xfrm>
        </p:spPr>
        <p:txBody>
          <a:bodyPr/>
          <a:lstStyle/>
          <a:p>
            <a:r>
              <a:rPr lang="en-GB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42364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4A4C-B096-E1B3-675C-7C50F251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03" y="1239091"/>
            <a:ext cx="10936297" cy="459765"/>
          </a:xfrm>
        </p:spPr>
        <p:txBody>
          <a:bodyPr>
            <a:noAutofit/>
          </a:bodyPr>
          <a:lstStyle/>
          <a:p>
            <a:r>
              <a:rPr lang="en-GB" sz="2800" dirty="0"/>
              <a:t>Objectives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7428-FBFC-D3DB-F290-30AA399E17D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17503" y="2438931"/>
            <a:ext cx="10833593" cy="3478298"/>
          </a:xfrm>
        </p:spPr>
        <p:txBody>
          <a:bodyPr>
            <a:normAutofit/>
          </a:bodyPr>
          <a:lstStyle/>
          <a:p>
            <a:r>
              <a:rPr lang="en-US" sz="1400" b="1" dirty="0"/>
              <a:t>Construct a 3GPP-compliant simulation framework </a:t>
            </a:r>
            <a:r>
              <a:rPr lang="en-US" sz="1400" dirty="0"/>
              <a:t>evaluating different performance metrics, such </a:t>
            </a:r>
            <a:r>
              <a:rPr lang="en-US" sz="1400" b="1" dirty="0"/>
              <a:t>as throughput </a:t>
            </a:r>
            <a:r>
              <a:rPr lang="en-US" sz="1400" dirty="0"/>
              <a:t>and </a:t>
            </a:r>
            <a:r>
              <a:rPr lang="en-US" sz="1400" b="1" dirty="0"/>
              <a:t>Block Error Rate (BLER)</a:t>
            </a:r>
            <a:r>
              <a:rPr lang="en-US" sz="1400" dirty="0"/>
              <a:t>, over a range of </a:t>
            </a:r>
            <a:r>
              <a:rPr lang="en-US" sz="1400" b="1" dirty="0"/>
              <a:t>Signal-to-Noise Ratio (SNR).</a:t>
            </a:r>
          </a:p>
          <a:p>
            <a:r>
              <a:rPr lang="en-US" sz="1400" dirty="0"/>
              <a:t> </a:t>
            </a:r>
            <a:r>
              <a:rPr lang="en-US" sz="1400" b="1" dirty="0"/>
              <a:t>Investigate and </a:t>
            </a:r>
            <a:r>
              <a:rPr lang="en-US" sz="1400" b="1" dirty="0" err="1"/>
              <a:t>analyse</a:t>
            </a:r>
            <a:r>
              <a:rPr lang="en-US" sz="1400" b="1" dirty="0"/>
              <a:t> performance of different Clustered Delay Line (CDL) profiles</a:t>
            </a:r>
            <a:r>
              <a:rPr lang="en-US" sz="1400" dirty="0"/>
              <a:t> (CDL-A to E). Each of these profiles model different real-world scenarios for spatial characteristics and delay spreads.</a:t>
            </a:r>
          </a:p>
          <a:p>
            <a:r>
              <a:rPr lang="en-US" sz="1400" b="1" dirty="0"/>
              <a:t>Explore how changes in Multi Input Multi Output (MIMO) configurations </a:t>
            </a:r>
            <a:r>
              <a:rPr lang="en-US" sz="1400" dirty="0"/>
              <a:t>(i.e. antenna configuration like no. of layers) and </a:t>
            </a:r>
            <a:r>
              <a:rPr lang="en-US" sz="1400" b="1" dirty="0"/>
              <a:t>user mobility speeds </a:t>
            </a:r>
            <a:r>
              <a:rPr lang="en-US" sz="1400" dirty="0"/>
              <a:t>(Doppler shifts) affect system performance.</a:t>
            </a:r>
          </a:p>
          <a:p>
            <a:r>
              <a:rPr lang="en-US" sz="1400" b="1" dirty="0"/>
              <a:t>Assess the extent to which CDL-defined channel environments influence the practical gains of MIMO </a:t>
            </a:r>
            <a:r>
              <a:rPr lang="en-US" sz="1400" dirty="0"/>
              <a:t>by comparing with industry-reported data.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463294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2001-26BD-9B37-0C99-263491D5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Multiple Input Multiple Output (MIMO)</a:t>
            </a:r>
          </a:p>
        </p:txBody>
      </p:sp>
      <p:pic>
        <p:nvPicPr>
          <p:cNvPr id="6" name="Content Placeholder 5" descr="A black and white background with white arrows&#10;&#10;AI-generated content may be incorrect.">
            <a:extLst>
              <a:ext uri="{FF2B5EF4-FFF2-40B4-BE49-F238E27FC236}">
                <a16:creationId xmlns:a16="http://schemas.microsoft.com/office/drawing/2014/main" id="{9FD035C6-62B7-97EE-EEDA-98D5E9A9408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60" y="2438931"/>
            <a:ext cx="5956749" cy="3478213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0F9348-1AE5-43FA-5F8B-5225C37F5F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14591" y="2438931"/>
            <a:ext cx="4266862" cy="3494088"/>
          </a:xfrm>
        </p:spPr>
        <p:txBody>
          <a:bodyPr/>
          <a:lstStyle/>
          <a:p>
            <a:r>
              <a:rPr lang="en-US" sz="1400" b="1" dirty="0"/>
              <a:t>MIMO </a:t>
            </a:r>
            <a:r>
              <a:rPr lang="en-US" sz="1400" dirty="0"/>
              <a:t>makes use of </a:t>
            </a:r>
            <a:r>
              <a:rPr lang="en-US" sz="1400" b="1" dirty="0"/>
              <a:t>multiple antennas</a:t>
            </a:r>
            <a:r>
              <a:rPr lang="en-US" sz="1400" dirty="0"/>
              <a:t> to transmit and receive </a:t>
            </a:r>
            <a:r>
              <a:rPr lang="en-US" sz="1400" b="1" dirty="0"/>
              <a:t>parallel data streams.</a:t>
            </a:r>
          </a:p>
          <a:p>
            <a:r>
              <a:rPr lang="en-US" sz="1400" b="1" dirty="0"/>
              <a:t>Rank </a:t>
            </a:r>
            <a:r>
              <a:rPr lang="en-US" sz="1400" dirty="0"/>
              <a:t>(no. of layers) is determined by </a:t>
            </a:r>
            <a:r>
              <a:rPr lang="en-US" sz="1400" b="1" dirty="0"/>
              <a:t>min(no. of Tx antennas, no. of Rx antennas)</a:t>
            </a:r>
          </a:p>
          <a:p>
            <a:r>
              <a:rPr lang="en-GB" sz="1400" b="1" dirty="0"/>
              <a:t>Codebook-based precoding </a:t>
            </a:r>
            <a:r>
              <a:rPr lang="en-GB" sz="1400" dirty="0"/>
              <a:t>based on 3GPP-defined codebooks(Type I for SU-MIMO, Type 2 for MU-MIMO)</a:t>
            </a:r>
          </a:p>
          <a:p>
            <a:r>
              <a:rPr lang="en-GB" sz="1400" dirty="0"/>
              <a:t>Each </a:t>
            </a:r>
            <a:r>
              <a:rPr lang="en-GB" sz="1400" b="1" dirty="0"/>
              <a:t>antenna port</a:t>
            </a:r>
            <a:r>
              <a:rPr lang="en-GB" sz="1400" dirty="0"/>
              <a:t> is mapped onto a </a:t>
            </a:r>
            <a:r>
              <a:rPr lang="en-GB" sz="1400" b="1" dirty="0"/>
              <a:t>resource grid </a:t>
            </a:r>
            <a:r>
              <a:rPr lang="en-GB" sz="1400" dirty="0"/>
              <a:t>of blocks corresponding to </a:t>
            </a:r>
            <a:r>
              <a:rPr lang="en-GB" sz="1400" b="1" dirty="0"/>
              <a:t>1 OFDM symbol time and 1 subcarrier frequency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5CA29D2-3412-E159-49FA-7DC9356C0594}"/>
              </a:ext>
            </a:extLst>
          </p:cNvPr>
          <p:cNvSpPr txBox="1">
            <a:spLocks/>
          </p:cNvSpPr>
          <p:nvPr/>
        </p:nvSpPr>
        <p:spPr>
          <a:xfrm>
            <a:off x="702728" y="6154985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1: Spatial multiplexing in a </a:t>
            </a:r>
            <a:r>
              <a:rPr lang="en-US" sz="1200" dirty="0"/>
              <a:t>Single-User (SU) MIMO system, adapted from (Samsung White Paper, 2020)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496916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A4F8-CA20-B749-CD51-85E2B2B2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Wireless Channel Modelling</a:t>
            </a:r>
          </a:p>
        </p:txBody>
      </p:sp>
      <p:pic>
        <p:nvPicPr>
          <p:cNvPr id="6" name="Content Placeholder 5" descr="A screen shot of a phone&#10;&#10;AI-generated content may be incorrect.">
            <a:extLst>
              <a:ext uri="{FF2B5EF4-FFF2-40B4-BE49-F238E27FC236}">
                <a16:creationId xmlns:a16="http://schemas.microsoft.com/office/drawing/2014/main" id="{22B0D19F-E71B-FC3A-1D48-A824506DF2A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2723323"/>
            <a:ext cx="7550150" cy="2908367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D187ED-6C0C-9707-A1FC-6824FC6AF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GB" sz="1400" b="1" dirty="0"/>
              <a:t>Tapped Delay Line (TDL) </a:t>
            </a:r>
            <a:r>
              <a:rPr lang="en-GB" sz="1400" dirty="0"/>
              <a:t>– Discrete set of multipath components, known as a ‘tap’, each with fixed delay and fading process in time domain.</a:t>
            </a:r>
          </a:p>
          <a:p>
            <a:r>
              <a:rPr lang="en-GB" sz="1400" b="1" dirty="0"/>
              <a:t>Clustered Delay Line (CDL)</a:t>
            </a:r>
            <a:r>
              <a:rPr lang="en-GB" sz="1400" dirty="0"/>
              <a:t> – Groups of multipath components into clusters, each with defined angular spread and delay. Captures both time and spatial characteristics.</a:t>
            </a:r>
          </a:p>
          <a:p>
            <a:r>
              <a:rPr lang="en-GB" sz="1400" b="1" dirty="0"/>
              <a:t>Line of Sight (LOS) </a:t>
            </a:r>
            <a:r>
              <a:rPr lang="en-GB" sz="1400" dirty="0"/>
              <a:t>vs. </a:t>
            </a:r>
            <a:r>
              <a:rPr lang="en-GB" sz="1400" b="1" dirty="0"/>
              <a:t>None Line of Sight (NLOS) </a:t>
            </a:r>
            <a:r>
              <a:rPr lang="en-GB" sz="1400" dirty="0"/>
              <a:t>– direct transmission between Rx and Tx vs. reflected, diffracted, and scattered paths.</a:t>
            </a:r>
          </a:p>
          <a:p>
            <a:r>
              <a:rPr lang="en-GB" sz="1400" dirty="0"/>
              <a:t>Currently 3GPP TR 38.901 defines both TDL and CDL models. For Release 19, development of TR 38.753 CDL models.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6753F32-FDE1-EA41-0BC9-7C259405DCE2}"/>
              </a:ext>
            </a:extLst>
          </p:cNvPr>
          <p:cNvSpPr txBox="1">
            <a:spLocks/>
          </p:cNvSpPr>
          <p:nvPr/>
        </p:nvSpPr>
        <p:spPr>
          <a:xfrm>
            <a:off x="545018" y="6061040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2: </a:t>
            </a:r>
            <a:r>
              <a:rPr lang="en-US" sz="1200" dirty="0"/>
              <a:t>Illustration of TDL (left) vs. CDL (right) channel model paths, adapted from </a:t>
            </a:r>
            <a:r>
              <a:rPr lang="en-US" sz="1200" dirty="0" err="1"/>
              <a:t>ShareTechnote</a:t>
            </a:r>
            <a:r>
              <a:rPr lang="en-US" sz="1200" dirty="0"/>
              <a:t> and (Ferreira and Vieira, 2021)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35292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363B-FA6C-71BD-A094-2DD3E875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Overview of Simulation Environment and Workflow</a:t>
            </a:r>
          </a:p>
        </p:txBody>
      </p:sp>
      <p:pic>
        <p:nvPicPr>
          <p:cNvPr id="6" name="Content Placeholder 5" descr="A group of white rectangular objects&#10;&#10;AI-generated content may be incorrect.">
            <a:extLst>
              <a:ext uri="{FF2B5EF4-FFF2-40B4-BE49-F238E27FC236}">
                <a16:creationId xmlns:a16="http://schemas.microsoft.com/office/drawing/2014/main" id="{80F4A0AF-54A9-7B64-2B40-347EF013851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4" y="2774081"/>
            <a:ext cx="8187868" cy="2604033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6DCC00-7CC1-DEFC-00A2-74DE67CB41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5382" y="1832682"/>
            <a:ext cx="3260554" cy="4481942"/>
          </a:xfrm>
        </p:spPr>
        <p:txBody>
          <a:bodyPr/>
          <a:lstStyle/>
          <a:p>
            <a:r>
              <a:rPr lang="en-GB" sz="1400" dirty="0"/>
              <a:t>MATLAB – 5G Toolbox using 3GPP-defined standardised parameters</a:t>
            </a:r>
          </a:p>
          <a:p>
            <a:r>
              <a:rPr lang="en-GB" sz="1400" b="1" dirty="0"/>
              <a:t>Downlink Shared Channel (DL-SCH) </a:t>
            </a:r>
          </a:p>
          <a:p>
            <a:r>
              <a:rPr lang="en-GB" sz="1400" b="1" dirty="0"/>
              <a:t>Physical Downlink Shared Channel (PDSCH)</a:t>
            </a:r>
          </a:p>
          <a:p>
            <a:r>
              <a:rPr lang="en-GB" sz="1400" b="1" dirty="0"/>
              <a:t>Relative throughput and BLER </a:t>
            </a:r>
            <a:r>
              <a:rPr lang="en-GB" sz="1400" dirty="0"/>
              <a:t>over a range of </a:t>
            </a:r>
            <a:r>
              <a:rPr lang="en-GB" sz="1400" b="1" dirty="0"/>
              <a:t>SNRs</a:t>
            </a:r>
            <a:r>
              <a:rPr lang="en-GB" sz="1400" dirty="0"/>
              <a:t> </a:t>
            </a:r>
            <a:r>
              <a:rPr lang="en-GB" sz="1400" b="1" dirty="0"/>
              <a:t>from</a:t>
            </a:r>
            <a:r>
              <a:rPr lang="en-GB" sz="1400" dirty="0"/>
              <a:t> </a:t>
            </a:r>
            <a:r>
              <a:rPr lang="en-GB" sz="1400" b="1" dirty="0"/>
              <a:t>-5 to 25 dB </a:t>
            </a:r>
            <a:r>
              <a:rPr lang="en-GB" sz="1400" dirty="0"/>
              <a:t>with </a:t>
            </a:r>
            <a:r>
              <a:rPr lang="en-GB" sz="1400" b="1" dirty="0"/>
              <a:t>1000 slots</a:t>
            </a:r>
            <a:r>
              <a:rPr lang="en-GB" sz="1400" dirty="0"/>
              <a:t> per SNR point (Monte Carlo)</a:t>
            </a:r>
          </a:p>
          <a:p>
            <a:r>
              <a:rPr lang="en-GB" sz="1400" dirty="0"/>
              <a:t>8Tx/4Rx 4 layers, 64QAM, 10 Hz Doppler, CDL-C with delay spread 300 ns, 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169B541-7CE3-B619-BB76-A5A9F8ADB4EE}"/>
              </a:ext>
            </a:extLst>
          </p:cNvPr>
          <p:cNvSpPr txBox="1">
            <a:spLocks/>
          </p:cNvSpPr>
          <p:nvPr/>
        </p:nvSpPr>
        <p:spPr>
          <a:xfrm>
            <a:off x="545018" y="6061040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1: </a:t>
            </a:r>
            <a:r>
              <a:rPr lang="en-US" sz="1200" dirty="0"/>
              <a:t>Flow diagram of the implemented end-to-end processing chain for a 5G NR downlink system. Adapted from the MATLAB 5G Toolbox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071140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E52A-7AA0-0465-7513-F6E0506D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Feature Degradation Under Realistic Assumptions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EA2B031E-4494-5217-31A7-71C5A6AF976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6096000" y="2493848"/>
            <a:ext cx="5971267" cy="3429113"/>
          </a:xfrm>
        </p:spPr>
      </p:pic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7234E1AE-3150-6319-5780-C3B1C72D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2" y="2493848"/>
            <a:ext cx="5919492" cy="3454791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81AA1A0-3BC5-E72E-A741-954F7FE21A28}"/>
              </a:ext>
            </a:extLst>
          </p:cNvPr>
          <p:cNvSpPr txBox="1">
            <a:spLocks/>
          </p:cNvSpPr>
          <p:nvPr/>
        </p:nvSpPr>
        <p:spPr>
          <a:xfrm>
            <a:off x="513867" y="6117407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2: </a:t>
            </a:r>
            <a:r>
              <a:rPr lang="en-US" sz="1200" dirty="0"/>
              <a:t>Throughput and BLER against SNR for ideal and realistic cases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103369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5F29-D2EC-7FC5-7F8D-2B4D2CAC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CDL Model Profiles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7A9E70-DF97-5907-D76E-A88B9CE3709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63216" y="2082439"/>
            <a:ext cx="6632154" cy="3834706"/>
          </a:xfr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4F0BE1-6913-AF91-86F7-5DC1FBD10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2809" y="2438931"/>
            <a:ext cx="4798644" cy="2338632"/>
          </a:xfrm>
        </p:spPr>
        <p:txBody>
          <a:bodyPr/>
          <a:lstStyle/>
          <a:p>
            <a:r>
              <a:rPr lang="en-GB" sz="1400" dirty="0"/>
              <a:t>A </a:t>
            </a:r>
            <a:r>
              <a:rPr lang="en-GB" sz="1400" b="1" dirty="0"/>
              <a:t>delay spread of 300 ns </a:t>
            </a:r>
            <a:r>
              <a:rPr lang="en-GB" sz="1400" dirty="0"/>
              <a:t>was modelled</a:t>
            </a:r>
          </a:p>
          <a:p>
            <a:r>
              <a:rPr lang="en-GB" sz="1400" dirty="0"/>
              <a:t>CDL-C performs best due to </a:t>
            </a:r>
            <a:r>
              <a:rPr lang="en-GB" sz="1400" b="1" dirty="0"/>
              <a:t>rich angular spread </a:t>
            </a:r>
            <a:r>
              <a:rPr lang="en-GB" sz="1400" dirty="0"/>
              <a:t>and </a:t>
            </a:r>
            <a:r>
              <a:rPr lang="en-GB" sz="1400" b="1" dirty="0"/>
              <a:t>rich multipath</a:t>
            </a:r>
            <a:r>
              <a:rPr lang="en-GB" sz="1400" dirty="0"/>
              <a:t> components</a:t>
            </a:r>
          </a:p>
          <a:p>
            <a:r>
              <a:rPr lang="en-GB" sz="1400" dirty="0"/>
              <a:t>CDL-B has </a:t>
            </a:r>
            <a:r>
              <a:rPr lang="en-GB" sz="1400" b="1" dirty="0"/>
              <a:t>narrower angular spread </a:t>
            </a:r>
            <a:r>
              <a:rPr lang="en-GB" sz="1400" dirty="0"/>
              <a:t>but </a:t>
            </a:r>
            <a:r>
              <a:rPr lang="en-GB" sz="1400" b="1" dirty="0"/>
              <a:t>rich multipaths</a:t>
            </a:r>
          </a:p>
          <a:p>
            <a:r>
              <a:rPr lang="en-GB" sz="1400" dirty="0"/>
              <a:t>CDL-A and CDL-D performs poorly due to </a:t>
            </a:r>
            <a:r>
              <a:rPr lang="en-GB" sz="1400" b="1" dirty="0"/>
              <a:t>long range</a:t>
            </a:r>
            <a:r>
              <a:rPr lang="en-GB" sz="1400" dirty="0"/>
              <a:t> (250m) from wide angular spread, and </a:t>
            </a:r>
            <a:r>
              <a:rPr lang="en-GB" sz="1400" b="1" dirty="0"/>
              <a:t>inaccurate delay spread</a:t>
            </a:r>
            <a:r>
              <a:rPr lang="en-GB" sz="1400" dirty="0"/>
              <a:t>.</a:t>
            </a:r>
          </a:p>
          <a:p>
            <a:r>
              <a:rPr lang="en-GB" sz="1400" dirty="0"/>
              <a:t>CDL-E performs better due to </a:t>
            </a:r>
            <a:r>
              <a:rPr lang="en-GB" sz="1400" b="1" dirty="0"/>
              <a:t>stronger LOS</a:t>
            </a:r>
            <a:r>
              <a:rPr lang="en-GB" sz="1400" dirty="0"/>
              <a:t>, i.e. narrower angular spreads and rich multipaths, but </a:t>
            </a:r>
            <a:r>
              <a:rPr lang="en-GB" sz="1400" b="1" dirty="0"/>
              <a:t>inaccurate delay spread.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93B20DA-7438-503C-6D20-50A33F8464AC}"/>
              </a:ext>
            </a:extLst>
          </p:cNvPr>
          <p:cNvSpPr txBox="1">
            <a:spLocks/>
          </p:cNvSpPr>
          <p:nvPr/>
        </p:nvSpPr>
        <p:spPr>
          <a:xfrm>
            <a:off x="513867" y="6117407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3: </a:t>
            </a:r>
            <a:r>
              <a:rPr lang="en-US" sz="1200" dirty="0"/>
              <a:t>Throughput against SNR for different CDL model profiles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70046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8392-1F15-A00D-114B-BDBF3349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Doppler Shifts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BE4F79-C04B-FA57-31F4-48F0513B71E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87613" y="2079145"/>
            <a:ext cx="6632809" cy="3837999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69CC5C-2F84-70D9-81F1-199529AFD8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77622" y="2438931"/>
            <a:ext cx="4403831" cy="3756460"/>
          </a:xfrm>
        </p:spPr>
        <p:txBody>
          <a:bodyPr/>
          <a:lstStyle/>
          <a:p>
            <a:r>
              <a:rPr lang="en-GB" sz="1400" b="1" dirty="0"/>
              <a:t>Frequency Range 1 (FR1)</a:t>
            </a:r>
            <a:r>
              <a:rPr lang="en-GB" sz="1400" dirty="0"/>
              <a:t> </a:t>
            </a:r>
            <a:r>
              <a:rPr lang="en-GB" sz="1400" b="1" dirty="0"/>
              <a:t>3.5 GHz</a:t>
            </a:r>
            <a:r>
              <a:rPr lang="en-GB" sz="1400" dirty="0"/>
              <a:t>, </a:t>
            </a:r>
            <a:r>
              <a:rPr lang="en-GB" sz="1400" b="1" dirty="0"/>
              <a:t>10 Hz </a:t>
            </a:r>
            <a:r>
              <a:rPr lang="en-GB" sz="1400" dirty="0"/>
              <a:t>and </a:t>
            </a:r>
            <a:r>
              <a:rPr lang="en-GB" sz="1400" b="1" dirty="0"/>
              <a:t>100 Hz </a:t>
            </a:r>
            <a:r>
              <a:rPr lang="en-GB" sz="1400" dirty="0"/>
              <a:t>Doppler corresponds to </a:t>
            </a:r>
            <a:r>
              <a:rPr lang="en-GB" sz="1400" b="1" dirty="0"/>
              <a:t>3 km/h</a:t>
            </a:r>
            <a:r>
              <a:rPr lang="en-GB" sz="1400" dirty="0"/>
              <a:t> and </a:t>
            </a:r>
            <a:r>
              <a:rPr lang="en-GB" sz="1400" b="1" dirty="0"/>
              <a:t>30 km/h </a:t>
            </a:r>
            <a:r>
              <a:rPr lang="en-GB" sz="1400" dirty="0"/>
              <a:t>UE speeds.</a:t>
            </a:r>
          </a:p>
          <a:p>
            <a:r>
              <a:rPr lang="en-GB" sz="1400" dirty="0"/>
              <a:t>This roughly models pedestrian walking and slow urban driving or cycling.</a:t>
            </a:r>
          </a:p>
          <a:p>
            <a:r>
              <a:rPr lang="en-GB" sz="1400" dirty="0"/>
              <a:t>Significant Doppler shifts lead to rapid channel variations, outpacing the channel estimation, </a:t>
            </a:r>
            <a:r>
              <a:rPr lang="en-GB" sz="1400" b="1" dirty="0"/>
              <a:t>increasing decoding errors</a:t>
            </a:r>
            <a:r>
              <a:rPr lang="en-GB" sz="1400" dirty="0"/>
              <a:t> (</a:t>
            </a:r>
            <a:r>
              <a:rPr lang="en-GB" sz="1400" dirty="0" err="1"/>
              <a:t>Pawase</a:t>
            </a:r>
            <a:r>
              <a:rPr lang="en-GB" sz="1400" dirty="0"/>
              <a:t> and Chang , 2023)</a:t>
            </a:r>
          </a:p>
          <a:p>
            <a:r>
              <a:rPr lang="en-GB" sz="1400" dirty="0"/>
              <a:t>Around </a:t>
            </a:r>
            <a:r>
              <a:rPr lang="en-GB" sz="1400" b="1" dirty="0"/>
              <a:t>2 dB </a:t>
            </a:r>
            <a:r>
              <a:rPr lang="en-GB" sz="1400" dirty="0"/>
              <a:t>and </a:t>
            </a:r>
            <a:r>
              <a:rPr lang="en-GB" sz="1400" b="1" dirty="0"/>
              <a:t>5 dB performance loss </a:t>
            </a:r>
            <a:r>
              <a:rPr lang="en-GB" sz="1400" dirty="0"/>
              <a:t>at 30% and 70% throughput between 10 Hz and 100 Hz Doppler</a:t>
            </a:r>
          </a:p>
          <a:p>
            <a:r>
              <a:rPr lang="en-GB" sz="1400" dirty="0"/>
              <a:t>Industry reports state ~</a:t>
            </a:r>
            <a:r>
              <a:rPr lang="en-GB" sz="1400" b="1" dirty="0"/>
              <a:t>0.5 dB performance loss </a:t>
            </a:r>
            <a:r>
              <a:rPr lang="en-GB" sz="1400" dirty="0"/>
              <a:t>throughout</a:t>
            </a:r>
          </a:p>
          <a:p>
            <a:r>
              <a:rPr lang="en-GB" sz="1400" dirty="0"/>
              <a:t>This is due to </a:t>
            </a:r>
            <a:r>
              <a:rPr lang="en-GB" sz="1400" b="1" dirty="0"/>
              <a:t>poor channel estimation </a:t>
            </a:r>
            <a:r>
              <a:rPr lang="en-GB" sz="1400" dirty="0"/>
              <a:t>as Least Squares do not consider </a:t>
            </a:r>
            <a:r>
              <a:rPr lang="en-GB" sz="1400" b="1" dirty="0"/>
              <a:t>noise</a:t>
            </a:r>
            <a:r>
              <a:rPr lang="en-GB" sz="1400" dirty="0"/>
              <a:t> or </a:t>
            </a:r>
            <a:r>
              <a:rPr lang="en-GB" sz="1400" b="1" dirty="0"/>
              <a:t>temporal effects</a:t>
            </a:r>
            <a:r>
              <a:rPr lang="en-GB" sz="1400" dirty="0"/>
              <a:t>.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BB4B552-4C5B-800D-7E32-79CA6BFDF953}"/>
              </a:ext>
            </a:extLst>
          </p:cNvPr>
          <p:cNvSpPr txBox="1">
            <a:spLocks/>
          </p:cNvSpPr>
          <p:nvPr/>
        </p:nvSpPr>
        <p:spPr>
          <a:xfrm>
            <a:off x="513867" y="6117407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4: </a:t>
            </a:r>
            <a:r>
              <a:rPr lang="en-US" sz="1200" dirty="0"/>
              <a:t>Throughput against SNR for different Doppler shifts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8571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C195-28E0-55B4-5165-5F0276C1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MIMO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2BE742-866C-026B-6DFF-C7CFC23A41B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6762" y="1941535"/>
            <a:ext cx="6732242" cy="3975608"/>
          </a:xfr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7A889ED-3236-B1C2-5D7E-5164FD12FF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9731" y="2438931"/>
            <a:ext cx="4591721" cy="3756460"/>
          </a:xfrm>
        </p:spPr>
        <p:txBody>
          <a:bodyPr/>
          <a:lstStyle/>
          <a:p>
            <a:r>
              <a:rPr lang="en-GB" sz="1400" b="1" dirty="0"/>
              <a:t>As layers increase</a:t>
            </a:r>
            <a:r>
              <a:rPr lang="en-GB" sz="1400" dirty="0"/>
              <a:t>, </a:t>
            </a:r>
            <a:r>
              <a:rPr lang="en-GB" sz="1400" b="1" dirty="0"/>
              <a:t>maximum capacity </a:t>
            </a:r>
            <a:r>
              <a:rPr lang="en-GB" sz="1400" dirty="0"/>
              <a:t>of channel</a:t>
            </a:r>
            <a:r>
              <a:rPr lang="en-GB" sz="1400" b="1" dirty="0"/>
              <a:t> increases </a:t>
            </a:r>
            <a:r>
              <a:rPr lang="en-GB" sz="1400" dirty="0"/>
              <a:t>and performance over SNRs should increase.</a:t>
            </a:r>
          </a:p>
          <a:p>
            <a:r>
              <a:rPr lang="en-GB" sz="1400" dirty="0"/>
              <a:t>However, the </a:t>
            </a:r>
            <a:r>
              <a:rPr lang="en-GB" sz="1400" b="1" dirty="0"/>
              <a:t>actual channel rank </a:t>
            </a:r>
            <a:r>
              <a:rPr lang="en-GB" sz="1400" dirty="0"/>
              <a:t>is usually </a:t>
            </a:r>
            <a:r>
              <a:rPr lang="en-GB" sz="1400" b="1" dirty="0"/>
              <a:t>much less </a:t>
            </a:r>
            <a:r>
              <a:rPr lang="en-GB" sz="1400" dirty="0"/>
              <a:t>than the </a:t>
            </a:r>
            <a:r>
              <a:rPr lang="en-GB" sz="1400" b="1" dirty="0"/>
              <a:t>theoretical maximum.</a:t>
            </a:r>
          </a:p>
          <a:p>
            <a:r>
              <a:rPr lang="en-GB" sz="1400" dirty="0"/>
              <a:t>Hence, there is a </a:t>
            </a:r>
            <a:r>
              <a:rPr lang="en-GB" sz="1400" b="1" dirty="0"/>
              <a:t>bottleneck</a:t>
            </a:r>
            <a:r>
              <a:rPr lang="en-GB" sz="1400" dirty="0"/>
              <a:t> in performance, especially for the 4Tx/4Rx 4-layer case.</a:t>
            </a:r>
          </a:p>
          <a:p>
            <a:r>
              <a:rPr lang="en-GB" sz="1400" dirty="0"/>
              <a:t>The 8-layer case does not suffer much due to mapping of </a:t>
            </a:r>
            <a:r>
              <a:rPr lang="en-GB" sz="1400" b="1" dirty="0"/>
              <a:t>2 codewords</a:t>
            </a:r>
            <a:r>
              <a:rPr lang="en-GB" sz="1400" dirty="0"/>
              <a:t>, effectively reducing the channel rank to 4.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3D06D2-61A6-4FAD-D314-AF169D8EE2B4}"/>
              </a:ext>
            </a:extLst>
          </p:cNvPr>
          <p:cNvSpPr txBox="1">
            <a:spLocks/>
          </p:cNvSpPr>
          <p:nvPr/>
        </p:nvSpPr>
        <p:spPr>
          <a:xfrm>
            <a:off x="475767" y="6225927"/>
            <a:ext cx="7295140" cy="414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/>
              <a:t>Figure 5: </a:t>
            </a:r>
            <a:r>
              <a:rPr lang="en-US" sz="1200" dirty="0"/>
              <a:t>Throughput against SNR for different MIMO configurations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25643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Core">
  <a:themeElements>
    <a:clrScheme name="UC Primary Palette">
      <a:dk1>
        <a:srgbClr val="000000"/>
      </a:dk1>
      <a:lt1>
        <a:srgbClr val="FFFFFF"/>
      </a:lt1>
      <a:dk2>
        <a:srgbClr val="123744"/>
      </a:dk2>
      <a:lt2>
        <a:srgbClr val="FFFFFF"/>
      </a:lt2>
      <a:accent1>
        <a:srgbClr val="00BDB6"/>
      </a:accent1>
      <a:accent2>
        <a:srgbClr val="D1F9F1"/>
      </a:accent2>
      <a:accent3>
        <a:srgbClr val="D0F8F0"/>
      </a:accent3>
      <a:accent4>
        <a:srgbClr val="123744"/>
      </a:accent4>
      <a:accent5>
        <a:srgbClr val="FFFFFF"/>
      </a:accent5>
      <a:accent6>
        <a:srgbClr val="000000"/>
      </a:accent6>
      <a:hlink>
        <a:srgbClr val="B0B9F1"/>
      </a:hlink>
      <a:folHlink>
        <a:srgbClr val="AFB9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 Core" id="{87CEEDE3-1573-254E-9E4F-7D4917361C07}" vid="{31D9324C-8589-0E47-8A62-D3303B351A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ucam_PowerPoint_template_(Arial)</Template>
  <TotalTime>968</TotalTime>
  <Words>947</Words>
  <Application>Microsoft Office PowerPoint</Application>
  <PresentationFormat>Widescreen</PresentationFormat>
  <Paragraphs>70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Feijoa Medium</vt:lpstr>
      <vt:lpstr>Arial</vt:lpstr>
      <vt:lpstr>Open Sans</vt:lpstr>
      <vt:lpstr>UC Core</vt:lpstr>
      <vt:lpstr>PowerPoint Presentation</vt:lpstr>
      <vt:lpstr>Objectives and Scope</vt:lpstr>
      <vt:lpstr>Multiple Input Multiple Output (MIMO)</vt:lpstr>
      <vt:lpstr>Wireless Channel Modelling</vt:lpstr>
      <vt:lpstr>Overview of Simulation Environment and Workflow</vt:lpstr>
      <vt:lpstr>Feature Degradation Under Realistic Assumptions</vt:lpstr>
      <vt:lpstr>CDL Model Profiles</vt:lpstr>
      <vt:lpstr>Doppler Shifts</vt:lpstr>
      <vt:lpstr>MIMO Configuration</vt:lpstr>
      <vt:lpstr>Industry Comparisons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cho</dc:creator>
  <cp:lastModifiedBy>Ian</cp:lastModifiedBy>
  <cp:revision>7</cp:revision>
  <dcterms:created xsi:type="dcterms:W3CDTF">2025-06-03T09:16:56Z</dcterms:created>
  <dcterms:modified xsi:type="dcterms:W3CDTF">2025-06-06T01:28:07Z</dcterms:modified>
</cp:coreProperties>
</file>